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4" r:id="rId6"/>
    <p:sldId id="260" r:id="rId7"/>
    <p:sldId id="261" r:id="rId8"/>
    <p:sldId id="263"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2076" y="-58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7D1C3D7-132B-4992-AB58-FA3E07EACB3A}" type="datetimeFigureOut">
              <a:rPr lang="en-US" smtClean="0"/>
              <a:t>4/8/2013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6BDDEBE-B062-4230-8E06-179F15D3E51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D1C3D7-132B-4992-AB58-FA3E07EACB3A}" type="datetimeFigureOut">
              <a:rPr lang="en-US" smtClean="0"/>
              <a:t>4/8/2013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6BDDEBE-B062-4230-8E06-179F15D3E51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D1C3D7-132B-4992-AB58-FA3E07EACB3A}" type="datetimeFigureOut">
              <a:rPr lang="en-US" smtClean="0"/>
              <a:t>4/8/2013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6BDDEBE-B062-4230-8E06-179F15D3E51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D1C3D7-132B-4992-AB58-FA3E07EACB3A}" type="datetimeFigureOut">
              <a:rPr lang="en-US" smtClean="0"/>
              <a:t>4/8/2013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6BDDEBE-B062-4230-8E06-179F15D3E51B}"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7D1C3D7-132B-4992-AB58-FA3E07EACB3A}" type="datetimeFigureOut">
              <a:rPr lang="en-US" smtClean="0"/>
              <a:t>4/8/2013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6BDDEBE-B062-4230-8E06-179F15D3E51B}"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7D1C3D7-132B-4992-AB58-FA3E07EACB3A}" type="datetimeFigureOut">
              <a:rPr lang="en-US" smtClean="0"/>
              <a:t>4/8/2013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6BDDEBE-B062-4230-8E06-179F15D3E51B}"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7D1C3D7-132B-4992-AB58-FA3E07EACB3A}" type="datetimeFigureOut">
              <a:rPr lang="en-US" smtClean="0"/>
              <a:t>4/8/2013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6BDDEBE-B062-4230-8E06-179F15D3E51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7D1C3D7-132B-4992-AB58-FA3E07EACB3A}" type="datetimeFigureOut">
              <a:rPr lang="en-US" smtClean="0"/>
              <a:t>4/8/2013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6BDDEBE-B062-4230-8E06-179F15D3E51B}"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7D1C3D7-132B-4992-AB58-FA3E07EACB3A}" type="datetimeFigureOut">
              <a:rPr lang="en-US" smtClean="0"/>
              <a:t>4/8/2013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6BDDEBE-B062-4230-8E06-179F15D3E51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7D1C3D7-132B-4992-AB58-FA3E07EACB3A}" type="datetimeFigureOut">
              <a:rPr lang="en-US" smtClean="0"/>
              <a:t>4/8/2013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6BDDEBE-B062-4230-8E06-179F15D3E51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7D1C3D7-132B-4992-AB58-FA3E07EACB3A}" type="datetimeFigureOut">
              <a:rPr lang="en-US" smtClean="0"/>
              <a:t>4/8/2013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6BDDEBE-B062-4230-8E06-179F15D3E51B}"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7D1C3D7-132B-4992-AB58-FA3E07EACB3A}" type="datetimeFigureOut">
              <a:rPr lang="en-US" smtClean="0"/>
              <a:t>4/8/2013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6BDDEBE-B062-4230-8E06-179F15D3E51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Welcome to FLVS!</a:t>
            </a:r>
            <a:endParaRPr lang="en-US" dirty="0"/>
          </a:p>
        </p:txBody>
      </p:sp>
      <p:sp>
        <p:nvSpPr>
          <p:cNvPr id="3" name="Subtitle 2"/>
          <p:cNvSpPr>
            <a:spLocks noGrp="1"/>
          </p:cNvSpPr>
          <p:nvPr>
            <p:ph type="subTitle" idx="1"/>
          </p:nvPr>
        </p:nvSpPr>
        <p:spPr/>
        <p:txBody>
          <a:bodyPr/>
          <a:lstStyle/>
          <a:p>
            <a:r>
              <a:rPr lang="en-US" dirty="0" smtClean="0"/>
              <a:t>Making the most out of your welcome calls</a:t>
            </a:r>
            <a:endParaRPr lang="en-US" dirty="0"/>
          </a:p>
        </p:txBody>
      </p:sp>
    </p:spTree>
    <p:extLst>
      <p:ext uri="{BB962C8B-B14F-4D97-AF65-F5344CB8AC3E}">
        <p14:creationId xmlns:p14="http://schemas.microsoft.com/office/powerpoint/2010/main" val="334692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Its your chance to welcome your new student and make them feel apart of your class-this is the first day of school for them</a:t>
            </a:r>
          </a:p>
          <a:p>
            <a:r>
              <a:rPr lang="en-US" dirty="0" smtClean="0"/>
              <a:t>Sets expectations-your expectations of what they should be ready for and accomplish in your time together</a:t>
            </a:r>
          </a:p>
          <a:p>
            <a:r>
              <a:rPr lang="en-US" dirty="0" smtClean="0"/>
              <a:t>The faster contact is made the faster the student can begin working</a:t>
            </a:r>
          </a:p>
          <a:p>
            <a:r>
              <a:rPr lang="en-US" dirty="0" smtClean="0"/>
              <a:t>Even if they start working when placed they may be skipping around or plagiarizing</a:t>
            </a:r>
          </a:p>
          <a:p>
            <a:r>
              <a:rPr lang="en-US" dirty="0" smtClean="0"/>
              <a:t>New students to FLVS may not realize they have access to the class if they don’t hear from you</a:t>
            </a:r>
          </a:p>
          <a:p>
            <a:r>
              <a:rPr lang="en-US" dirty="0" smtClean="0"/>
              <a:t>Losing students in CA will hurt your yield</a:t>
            </a:r>
          </a:p>
          <a:p>
            <a:endParaRPr lang="en-US" dirty="0" smtClean="0"/>
          </a:p>
          <a:p>
            <a:endParaRPr lang="en-US" dirty="0"/>
          </a:p>
        </p:txBody>
      </p:sp>
      <p:sp>
        <p:nvSpPr>
          <p:cNvPr id="2" name="Title 1"/>
          <p:cNvSpPr>
            <a:spLocks noGrp="1"/>
          </p:cNvSpPr>
          <p:nvPr>
            <p:ph type="title"/>
          </p:nvPr>
        </p:nvSpPr>
        <p:spPr/>
        <p:txBody>
          <a:bodyPr>
            <a:normAutofit fontScale="90000"/>
          </a:bodyPr>
          <a:lstStyle/>
          <a:p>
            <a:r>
              <a:rPr lang="en-US" dirty="0" smtClean="0"/>
              <a:t>Why are welcome calls so important?</a:t>
            </a:r>
            <a:endParaRPr lang="en-US" dirty="0"/>
          </a:p>
        </p:txBody>
      </p:sp>
    </p:spTree>
    <p:extLst>
      <p:ext uri="{BB962C8B-B14F-4D97-AF65-F5344CB8AC3E}">
        <p14:creationId xmlns:p14="http://schemas.microsoft.com/office/powerpoint/2010/main" val="43398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Sets tone for your whole relationship</a:t>
            </a:r>
            <a:endParaRPr lang="en-US" dirty="0"/>
          </a:p>
          <a:p>
            <a:r>
              <a:rPr lang="en-US" dirty="0" smtClean="0"/>
              <a:t>Are you upbeat and positive during the </a:t>
            </a:r>
            <a:r>
              <a:rPr lang="en-US" dirty="0" err="1" smtClean="0"/>
              <a:t>wc</a:t>
            </a:r>
            <a:r>
              <a:rPr lang="en-US" dirty="0"/>
              <a:t> </a:t>
            </a:r>
            <a:r>
              <a:rPr lang="en-US" dirty="0" smtClean="0"/>
              <a:t>and are your messages welcoming and inviting?</a:t>
            </a:r>
          </a:p>
          <a:p>
            <a:r>
              <a:rPr lang="en-US" dirty="0" smtClean="0"/>
              <a:t>Or are you scaring the student-think about the tone of your voice and the words coming out of your mouth. If you were 15 would you want to call you back?</a:t>
            </a:r>
          </a:p>
          <a:p>
            <a:r>
              <a:rPr lang="en-US" dirty="0" smtClean="0"/>
              <a:t>Be upbeat and sound as happy and excited as you can be during the welcome call</a:t>
            </a:r>
          </a:p>
          <a:p>
            <a:endParaRPr lang="en-US" dirty="0"/>
          </a:p>
        </p:txBody>
      </p:sp>
      <p:sp>
        <p:nvSpPr>
          <p:cNvPr id="2" name="Title 1"/>
          <p:cNvSpPr>
            <a:spLocks noGrp="1"/>
          </p:cNvSpPr>
          <p:nvPr>
            <p:ph type="title"/>
          </p:nvPr>
        </p:nvSpPr>
        <p:spPr/>
        <p:txBody>
          <a:bodyPr/>
          <a:lstStyle/>
          <a:p>
            <a:r>
              <a:rPr lang="en-US" dirty="0" smtClean="0"/>
              <a:t>How does your WC sound?</a:t>
            </a:r>
            <a:endParaRPr lang="en-US" dirty="0"/>
          </a:p>
        </p:txBody>
      </p:sp>
    </p:spTree>
    <p:extLst>
      <p:ext uri="{BB962C8B-B14F-4D97-AF65-F5344CB8AC3E}">
        <p14:creationId xmlns:p14="http://schemas.microsoft.com/office/powerpoint/2010/main" val="661183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“Hi, This is _____, your world history teacher at the </a:t>
            </a:r>
            <a:r>
              <a:rPr lang="en-US" dirty="0" err="1" smtClean="0"/>
              <a:t>florida</a:t>
            </a:r>
            <a:r>
              <a:rPr lang="en-US" dirty="0" smtClean="0"/>
              <a:t> virtual school. I was calling to welcome you to my class. To get started I need to talk with ____ and a parent. Please give me a call as soon as possible at 000-0000. Today or tomorrow would be wonderful! I’m really looking forward to talking to you about this great class-have a terrific day and I’ll talk to you soon!”</a:t>
            </a:r>
            <a:endParaRPr lang="en-US" dirty="0"/>
          </a:p>
        </p:txBody>
      </p:sp>
      <p:sp>
        <p:nvSpPr>
          <p:cNvPr id="2" name="Title 1"/>
          <p:cNvSpPr>
            <a:spLocks noGrp="1"/>
          </p:cNvSpPr>
          <p:nvPr>
            <p:ph type="title"/>
          </p:nvPr>
        </p:nvSpPr>
        <p:spPr/>
        <p:txBody>
          <a:bodyPr>
            <a:normAutofit fontScale="90000"/>
          </a:bodyPr>
          <a:lstStyle/>
          <a:p>
            <a:r>
              <a:rPr lang="en-US" dirty="0" smtClean="0"/>
              <a:t>Leave a message after the beep…</a:t>
            </a:r>
            <a:endParaRPr lang="en-US" dirty="0"/>
          </a:p>
        </p:txBody>
      </p:sp>
    </p:spTree>
    <p:extLst>
      <p:ext uri="{BB962C8B-B14F-4D97-AF65-F5344CB8AC3E}">
        <p14:creationId xmlns:p14="http://schemas.microsoft.com/office/powerpoint/2010/main" val="3784216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Is it vague? Does it send the message that the student has to make an appointment to complete the welcome call?</a:t>
            </a:r>
          </a:p>
          <a:p>
            <a:r>
              <a:rPr lang="en-US" dirty="0" smtClean="0"/>
              <a:t>Is it lacking FLVS policies and important info about your class that would help them get started if they aren’t able to call you back right away?</a:t>
            </a:r>
          </a:p>
          <a:p>
            <a:r>
              <a:rPr lang="en-US" dirty="0" smtClean="0"/>
              <a:t>Does it make them excited about the class after they read it?</a:t>
            </a:r>
          </a:p>
          <a:p>
            <a:r>
              <a:rPr lang="en-US" dirty="0" smtClean="0"/>
              <a:t>Does it make them want to meet you?</a:t>
            </a:r>
            <a:endParaRPr lang="en-US" dirty="0"/>
          </a:p>
        </p:txBody>
      </p:sp>
      <p:sp>
        <p:nvSpPr>
          <p:cNvPr id="3" name="Title 2"/>
          <p:cNvSpPr>
            <a:spLocks noGrp="1"/>
          </p:cNvSpPr>
          <p:nvPr>
            <p:ph type="title"/>
          </p:nvPr>
        </p:nvSpPr>
        <p:spPr/>
        <p:txBody>
          <a:bodyPr>
            <a:normAutofit fontScale="90000"/>
          </a:bodyPr>
          <a:lstStyle/>
          <a:p>
            <a:r>
              <a:rPr lang="en-US" dirty="0" smtClean="0"/>
              <a:t>What does your welcome email look like?</a:t>
            </a:r>
            <a:endParaRPr lang="en-US" dirty="0"/>
          </a:p>
        </p:txBody>
      </p:sp>
    </p:spTree>
    <p:extLst>
      <p:ext uri="{BB962C8B-B14F-4D97-AF65-F5344CB8AC3E}">
        <p14:creationId xmlns:p14="http://schemas.microsoft.com/office/powerpoint/2010/main" val="712851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Checking for new students should be among the first thing you do EVERY day</a:t>
            </a:r>
          </a:p>
          <a:p>
            <a:r>
              <a:rPr lang="en-US" dirty="0" smtClean="0"/>
              <a:t>Make sure you are using the flags in VSA to easily spot a new student or sort daily by classroom assigned date</a:t>
            </a:r>
          </a:p>
          <a:p>
            <a:r>
              <a:rPr lang="en-US" dirty="0" smtClean="0"/>
              <a:t>Step 1 of seeing your new student is to send them a welcome email with all of FLVS’s policies and procedures and anything important that is specific to your course along with your contact information</a:t>
            </a:r>
          </a:p>
          <a:p>
            <a:r>
              <a:rPr lang="en-US" dirty="0" smtClean="0"/>
              <a:t>Step 2 is calling the student</a:t>
            </a:r>
          </a:p>
          <a:p>
            <a:r>
              <a:rPr lang="en-US" dirty="0" smtClean="0"/>
              <a:t>If your course is experiencing a big wait list and you are loaded with a lot of new students its understandable to call them over a period of a couple days, but they should be sent an email the first day they are placed in your class</a:t>
            </a:r>
          </a:p>
          <a:p>
            <a:r>
              <a:rPr lang="en-US" dirty="0" smtClean="0"/>
              <a:t>Under twelve students should be called the first day you receive them</a:t>
            </a:r>
            <a:endParaRPr lang="en-US" dirty="0"/>
          </a:p>
        </p:txBody>
      </p:sp>
      <p:sp>
        <p:nvSpPr>
          <p:cNvPr id="2" name="Title 1"/>
          <p:cNvSpPr>
            <a:spLocks noGrp="1"/>
          </p:cNvSpPr>
          <p:nvPr>
            <p:ph type="title"/>
          </p:nvPr>
        </p:nvSpPr>
        <p:spPr/>
        <p:txBody>
          <a:bodyPr>
            <a:normAutofit/>
          </a:bodyPr>
          <a:lstStyle/>
          <a:p>
            <a:r>
              <a:rPr lang="en-US" dirty="0" smtClean="0"/>
              <a:t>Did I get a new student today?</a:t>
            </a:r>
            <a:endParaRPr lang="en-US" dirty="0"/>
          </a:p>
        </p:txBody>
      </p:sp>
    </p:spTree>
    <p:extLst>
      <p:ext uri="{BB962C8B-B14F-4D97-AF65-F5344CB8AC3E}">
        <p14:creationId xmlns:p14="http://schemas.microsoft.com/office/powerpoint/2010/main" val="3166164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ABSOLUTELY!</a:t>
            </a:r>
          </a:p>
          <a:p>
            <a:r>
              <a:rPr lang="en-US" dirty="0" smtClean="0"/>
              <a:t>FLVS research has shown students and parents are most successful when they are contacted within 48 hours of being placed in your class. After that they lose interest and the momentum is gone and they may go to a different school</a:t>
            </a:r>
          </a:p>
          <a:p>
            <a:r>
              <a:rPr lang="en-US" dirty="0" smtClean="0"/>
              <a:t>If the teacher does not call the student right away you lose credibility-why would a student take you seriously to complete work in a timely manner if their teacher did not contact them for awhile to get them started?</a:t>
            </a:r>
          </a:p>
          <a:p>
            <a:r>
              <a:rPr lang="en-US" dirty="0" smtClean="0"/>
              <a:t>Parents may become upset and call administration wondering why their child’s teacher has not bothered to call them yet</a:t>
            </a:r>
          </a:p>
          <a:p>
            <a:r>
              <a:rPr lang="en-US" dirty="0" smtClean="0"/>
              <a:t>It’s just good customer service to welcome the student right away and invite them to start working in your class via a phone call as texts and emails are less personal and the welcome call is the requirement</a:t>
            </a:r>
          </a:p>
          <a:p>
            <a:endParaRPr lang="en-US" dirty="0"/>
          </a:p>
        </p:txBody>
      </p:sp>
      <p:sp>
        <p:nvSpPr>
          <p:cNvPr id="2" name="Title 1"/>
          <p:cNvSpPr>
            <a:spLocks noGrp="1"/>
          </p:cNvSpPr>
          <p:nvPr>
            <p:ph type="title"/>
          </p:nvPr>
        </p:nvSpPr>
        <p:spPr/>
        <p:txBody>
          <a:bodyPr>
            <a:normAutofit fontScale="90000"/>
          </a:bodyPr>
          <a:lstStyle/>
          <a:p>
            <a:r>
              <a:rPr lang="en-US" dirty="0" smtClean="0"/>
              <a:t>Does it matter if I call the student right away?</a:t>
            </a:r>
            <a:endParaRPr lang="en-US" dirty="0"/>
          </a:p>
        </p:txBody>
      </p:sp>
    </p:spTree>
    <p:extLst>
      <p:ext uri="{BB962C8B-B14F-4D97-AF65-F5344CB8AC3E}">
        <p14:creationId xmlns:p14="http://schemas.microsoft.com/office/powerpoint/2010/main" val="2372298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Should be very specific and say by what date the call needs to be completed by</a:t>
            </a:r>
          </a:p>
          <a:p>
            <a:r>
              <a:rPr lang="en-US" dirty="0" smtClean="0"/>
              <a:t>Should not have to send more than 2 emails</a:t>
            </a:r>
          </a:p>
          <a:p>
            <a:r>
              <a:rPr lang="en-US" dirty="0" smtClean="0"/>
              <a:t>Get out of the habit on your second attempt calls of saying call me back soon for the welcome call. Don’t be vague!</a:t>
            </a:r>
          </a:p>
          <a:p>
            <a:r>
              <a:rPr lang="en-US" dirty="0"/>
              <a:t>S</a:t>
            </a:r>
            <a:r>
              <a:rPr lang="en-US" dirty="0" smtClean="0"/>
              <a:t>econd attempt calls should state the date they have to call you back by and that the student will be removed from the class if they fail to complete the </a:t>
            </a:r>
            <a:r>
              <a:rPr lang="en-US" dirty="0" err="1" smtClean="0"/>
              <a:t>wc</a:t>
            </a:r>
            <a:r>
              <a:rPr lang="en-US" dirty="0" smtClean="0"/>
              <a:t> by then so there’s no confusion. “If you are still interested in your online history course and I really hope you are please be sure to call back with a parent by 8pm on August 20 or I will have to assume you no longer need the course and you will be withdrawn.”</a:t>
            </a:r>
            <a:endParaRPr lang="en-US" dirty="0"/>
          </a:p>
        </p:txBody>
      </p:sp>
      <p:sp>
        <p:nvSpPr>
          <p:cNvPr id="2" name="Title 1"/>
          <p:cNvSpPr>
            <a:spLocks noGrp="1"/>
          </p:cNvSpPr>
          <p:nvPr>
            <p:ph type="title"/>
          </p:nvPr>
        </p:nvSpPr>
        <p:spPr/>
        <p:txBody>
          <a:bodyPr>
            <a:normAutofit/>
          </a:bodyPr>
          <a:lstStyle/>
          <a:p>
            <a:r>
              <a:rPr lang="en-US" dirty="0" smtClean="0"/>
              <a:t>Second attempt calls/emails</a:t>
            </a:r>
            <a:endParaRPr lang="en-US" dirty="0"/>
          </a:p>
        </p:txBody>
      </p:sp>
    </p:spTree>
    <p:extLst>
      <p:ext uri="{BB962C8B-B14F-4D97-AF65-F5344CB8AC3E}">
        <p14:creationId xmlns:p14="http://schemas.microsoft.com/office/powerpoint/2010/main" val="1492931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Any questions contact:</a:t>
            </a:r>
          </a:p>
          <a:p>
            <a:pPr lvl="1"/>
            <a:r>
              <a:rPr lang="en-US" dirty="0" smtClean="0"/>
              <a:t>Nikki Foley</a:t>
            </a:r>
          </a:p>
          <a:p>
            <a:pPr lvl="1"/>
            <a:r>
              <a:rPr lang="en-US" dirty="0" smtClean="0"/>
              <a:t>904-466-0457</a:t>
            </a:r>
          </a:p>
          <a:p>
            <a:pPr lvl="1"/>
            <a:r>
              <a:rPr lang="en-US" dirty="0" smtClean="0"/>
              <a:t>nfgilbert@flvs.net</a:t>
            </a:r>
            <a:endParaRPr lang="en-US" dirty="0"/>
          </a:p>
        </p:txBody>
      </p:sp>
      <p:sp>
        <p:nvSpPr>
          <p:cNvPr id="3" name="Title 2"/>
          <p:cNvSpPr>
            <a:spLocks noGrp="1"/>
          </p:cNvSpPr>
          <p:nvPr>
            <p:ph type="title"/>
          </p:nvPr>
        </p:nvSpPr>
        <p:spPr>
          <a:xfrm>
            <a:off x="228600" y="304800"/>
            <a:ext cx="8686800" cy="1143000"/>
          </a:xfrm>
        </p:spPr>
        <p:txBody>
          <a:bodyPr>
            <a:normAutofit/>
          </a:bodyPr>
          <a:lstStyle/>
          <a:p>
            <a:r>
              <a:rPr lang="en-US" sz="3200" dirty="0" smtClean="0"/>
              <a:t>Good welcome calls=</a:t>
            </a:r>
            <a:br>
              <a:rPr lang="en-US" sz="3200" dirty="0" smtClean="0"/>
            </a:br>
            <a:r>
              <a:rPr lang="en-US" sz="3200" dirty="0" smtClean="0"/>
              <a:t>good teacher/parent/student relationships</a:t>
            </a:r>
            <a:endParaRPr lang="en-US" sz="3200" dirty="0"/>
          </a:p>
        </p:txBody>
      </p:sp>
    </p:spTree>
    <p:extLst>
      <p:ext uri="{BB962C8B-B14F-4D97-AF65-F5344CB8AC3E}">
        <p14:creationId xmlns:p14="http://schemas.microsoft.com/office/powerpoint/2010/main" val="16595796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54</TotalTime>
  <Words>806</Words>
  <Application>Microsoft Office PowerPoint</Application>
  <PresentationFormat>On-screen Show (4:3)</PresentationFormat>
  <Paragraphs>44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Welcome to FLVS!</vt:lpstr>
      <vt:lpstr>Why are welcome calls so important?</vt:lpstr>
      <vt:lpstr>How does your WC sound?</vt:lpstr>
      <vt:lpstr>Leave a message after the beep…</vt:lpstr>
      <vt:lpstr>What does your welcome email look like?</vt:lpstr>
      <vt:lpstr>Did I get a new student today?</vt:lpstr>
      <vt:lpstr>Does it matter if I call the student right away?</vt:lpstr>
      <vt:lpstr>Second attempt calls/emails</vt:lpstr>
      <vt:lpstr>Good welcome calls= good teacher/parent/student relationships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FLVS!</dc:title>
  <dc:creator>ITAdmin</dc:creator>
  <cp:lastModifiedBy>ITAdmin</cp:lastModifiedBy>
  <cp:revision>49</cp:revision>
  <dcterms:created xsi:type="dcterms:W3CDTF">2012-08-13T00:16:01Z</dcterms:created>
  <dcterms:modified xsi:type="dcterms:W3CDTF">2013-04-08T15:41:17Z</dcterms:modified>
</cp:coreProperties>
</file>